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63" r:id="rId6"/>
    <p:sldId id="260" r:id="rId7"/>
    <p:sldId id="259" r:id="rId8"/>
    <p:sldId id="264" r:id="rId9"/>
    <p:sldId id="261"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9E536C-5047-49D7-8FD1-5F48ED656A29}" type="datetimeFigureOut">
              <a:rPr lang="en-AU" smtClean="0"/>
              <a:t>8/07/2014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954CA7-C862-4FD5-B483-CDCC7D9F2BAC}"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9E536C-5047-49D7-8FD1-5F48ED656A29}" type="datetimeFigureOut">
              <a:rPr lang="en-AU" smtClean="0"/>
              <a:t>8/07/2014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954CA7-C862-4FD5-B483-CDCC7D9F2BAC}"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9E536C-5047-49D7-8FD1-5F48ED656A29}" type="datetimeFigureOut">
              <a:rPr lang="en-AU" smtClean="0"/>
              <a:t>8/07/2014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954CA7-C862-4FD5-B483-CDCC7D9F2BAC}"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9E536C-5047-49D7-8FD1-5F48ED656A29}" type="datetimeFigureOut">
              <a:rPr lang="en-AU" smtClean="0"/>
              <a:t>8/07/2014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954CA7-C862-4FD5-B483-CDCC7D9F2BAC}"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9E536C-5047-49D7-8FD1-5F48ED656A29}" type="datetimeFigureOut">
              <a:rPr lang="en-AU" smtClean="0"/>
              <a:t>8/07/2014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954CA7-C862-4FD5-B483-CDCC7D9F2BAC}"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9E536C-5047-49D7-8FD1-5F48ED656A29}" type="datetimeFigureOut">
              <a:rPr lang="en-AU" smtClean="0"/>
              <a:t>8/07/2014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954CA7-C862-4FD5-B483-CDCC7D9F2BAC}"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9E536C-5047-49D7-8FD1-5F48ED656A29}" type="datetimeFigureOut">
              <a:rPr lang="en-AU" smtClean="0"/>
              <a:t>8/07/2014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B954CA7-C862-4FD5-B483-CDCC7D9F2BAC}"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9E536C-5047-49D7-8FD1-5F48ED656A29}" type="datetimeFigureOut">
              <a:rPr lang="en-AU" smtClean="0"/>
              <a:t>8/07/2014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B954CA7-C862-4FD5-B483-CDCC7D9F2BAC}"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9E536C-5047-49D7-8FD1-5F48ED656A29}" type="datetimeFigureOut">
              <a:rPr lang="en-AU" smtClean="0"/>
              <a:t>8/07/2014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B954CA7-C862-4FD5-B483-CDCC7D9F2BAC}"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9E536C-5047-49D7-8FD1-5F48ED656A29}" type="datetimeFigureOut">
              <a:rPr lang="en-AU" smtClean="0"/>
              <a:t>8/07/2014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954CA7-C862-4FD5-B483-CDCC7D9F2BAC}"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9E536C-5047-49D7-8FD1-5F48ED656A29}" type="datetimeFigureOut">
              <a:rPr lang="en-AU" smtClean="0"/>
              <a:t>8/07/2014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954CA7-C862-4FD5-B483-CDCC7D9F2BAC}" type="slidenum">
              <a:rPr lang="en-AU" smtClean="0"/>
              <a:t>‹#›</a:t>
            </a:fld>
            <a:endParaRPr lang="en-A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C79E536C-5047-49D7-8FD1-5F48ED656A29}" type="datetimeFigureOut">
              <a:rPr lang="en-AU" smtClean="0"/>
              <a:t>8/07/2014</a:t>
            </a:fld>
            <a:endParaRPr lang="en-A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n-A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5B954CA7-C862-4FD5-B483-CDCC7D9F2BAC}"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9512" y="548680"/>
            <a:ext cx="4608512" cy="1440160"/>
          </a:xfrm>
        </p:spPr>
        <p:txBody>
          <a:bodyPr/>
          <a:lstStyle/>
          <a:p>
            <a:r>
              <a:rPr lang="en-AU" dirty="0" smtClean="0"/>
              <a:t>Reproduction in animals- sexual vs asexual  </a:t>
            </a:r>
            <a:endParaRPr lang="en-AU" dirty="0"/>
          </a:p>
        </p:txBody>
      </p:sp>
      <p:sp>
        <p:nvSpPr>
          <p:cNvPr id="3" name="Subtitle 2"/>
          <p:cNvSpPr>
            <a:spLocks noGrp="1"/>
          </p:cNvSpPr>
          <p:nvPr>
            <p:ph type="subTitle" idx="1"/>
          </p:nvPr>
        </p:nvSpPr>
        <p:spPr>
          <a:xfrm>
            <a:off x="6342646" y="5301208"/>
            <a:ext cx="2808313" cy="1440160"/>
          </a:xfrm>
        </p:spPr>
        <p:txBody>
          <a:bodyPr/>
          <a:lstStyle/>
          <a:p>
            <a:r>
              <a:rPr lang="en-AU" dirty="0" smtClean="0">
                <a:solidFill>
                  <a:schemeClr val="tx1"/>
                </a:solidFill>
              </a:rPr>
              <a:t>By Kristy Egan</a:t>
            </a:r>
          </a:p>
          <a:p>
            <a:r>
              <a:rPr lang="en-AU" dirty="0" smtClean="0">
                <a:solidFill>
                  <a:schemeClr val="tx1"/>
                </a:solidFill>
              </a:rPr>
              <a:t>Group 4</a:t>
            </a:r>
            <a:endParaRPr lang="en-AU" dirty="0">
              <a:solidFill>
                <a:schemeClr val="tx1"/>
              </a:solidFill>
            </a:endParaRPr>
          </a:p>
        </p:txBody>
      </p:sp>
    </p:spTree>
    <p:extLst>
      <p:ext uri="{BB962C8B-B14F-4D97-AF65-F5344CB8AC3E}">
        <p14:creationId xmlns:p14="http://schemas.microsoft.com/office/powerpoint/2010/main" val="642826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844824"/>
            <a:ext cx="7616230"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ctr"/>
            <a:r>
              <a:rPr lang="en-AU" dirty="0" smtClean="0"/>
              <a:t>Diagram </a:t>
            </a:r>
            <a:endParaRPr lang="en-AU" dirty="0"/>
          </a:p>
        </p:txBody>
      </p:sp>
    </p:spTree>
    <p:extLst>
      <p:ext uri="{BB962C8B-B14F-4D97-AF65-F5344CB8AC3E}">
        <p14:creationId xmlns:p14="http://schemas.microsoft.com/office/powerpoint/2010/main" val="1594013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References </a:t>
            </a:r>
            <a:endParaRPr lang="en-AU" dirty="0"/>
          </a:p>
        </p:txBody>
      </p:sp>
      <p:sp>
        <p:nvSpPr>
          <p:cNvPr id="3" name="Content Placeholder 2"/>
          <p:cNvSpPr>
            <a:spLocks noGrp="1"/>
          </p:cNvSpPr>
          <p:nvPr>
            <p:ph idx="1"/>
          </p:nvPr>
        </p:nvSpPr>
        <p:spPr>
          <a:xfrm>
            <a:off x="1043608" y="1772816"/>
            <a:ext cx="7125112" cy="2053687"/>
          </a:xfrm>
        </p:spPr>
        <p:txBody>
          <a:bodyPr>
            <a:normAutofit fontScale="70000" lnSpcReduction="20000"/>
          </a:bodyPr>
          <a:lstStyle/>
          <a:p>
            <a:pPr marL="0" indent="0">
              <a:buNone/>
            </a:pPr>
            <a:endParaRPr lang="en-AU" dirty="0" smtClean="0"/>
          </a:p>
          <a:p>
            <a:pPr marL="0" indent="0">
              <a:buNone/>
            </a:pPr>
            <a:r>
              <a:rPr lang="en-AU" dirty="0" smtClean="0"/>
              <a:t>Images </a:t>
            </a:r>
            <a:r>
              <a:rPr lang="en-AU" dirty="0"/>
              <a:t>sourced from: http://</a:t>
            </a:r>
            <a:r>
              <a:rPr lang="en-AU" dirty="0" smtClean="0"/>
              <a:t>www.bing.com/images/search?q=reproduction+in+animals&amp;qpvt=reproduction+in+animals&amp;FORM=IGRE</a:t>
            </a:r>
          </a:p>
          <a:p>
            <a:pPr marL="0" indent="0">
              <a:buNone/>
            </a:pPr>
            <a:endParaRPr lang="en-AU" dirty="0" smtClean="0"/>
          </a:p>
          <a:p>
            <a:pPr marL="0" indent="0">
              <a:buNone/>
            </a:pPr>
            <a:r>
              <a:rPr lang="en-AU" dirty="0" smtClean="0"/>
              <a:t>http</a:t>
            </a:r>
            <a:r>
              <a:rPr lang="en-AU" dirty="0"/>
              <a:t>://</a:t>
            </a:r>
            <a:r>
              <a:rPr lang="en-AU" dirty="0" smtClean="0"/>
              <a:t>biology.about.com/od/genetics/ss/Asexual-Reproduction.htm</a:t>
            </a:r>
          </a:p>
          <a:p>
            <a:pPr marL="0" indent="0">
              <a:buNone/>
            </a:pPr>
            <a:endParaRPr lang="en-AU" dirty="0"/>
          </a:p>
          <a:p>
            <a:pPr marL="0" indent="0">
              <a:buNone/>
            </a:pPr>
            <a:r>
              <a:rPr lang="en-AU" dirty="0"/>
              <a:t>http://www.polarbear-world.com/polar-bear-reproduction/</a:t>
            </a:r>
            <a:endParaRPr lang="en-AU" dirty="0" smtClean="0"/>
          </a:p>
          <a:p>
            <a:pPr marL="0" indent="0">
              <a:buNone/>
            </a:pPr>
            <a:endParaRPr lang="en-AU" dirty="0"/>
          </a:p>
          <a:p>
            <a:pPr marL="0" indent="0">
              <a:buNone/>
            </a:pPr>
            <a:endParaRPr lang="en-AU" dirty="0"/>
          </a:p>
        </p:txBody>
      </p:sp>
    </p:spTree>
    <p:extLst>
      <p:ext uri="{BB962C8B-B14F-4D97-AF65-F5344CB8AC3E}">
        <p14:creationId xmlns:p14="http://schemas.microsoft.com/office/powerpoint/2010/main" val="3679901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What is reproduction? </a:t>
            </a:r>
            <a:endParaRPr lang="en-AU"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AU" sz="3200" dirty="0" smtClean="0">
                <a:effectLst/>
              </a:rPr>
              <a:t>Reproduction is the creation of a new individual or individuals from previously existing individuals. In animals, this can occur in two primary ways: through asexual reproduction and through sexual reproduction.</a:t>
            </a:r>
            <a:endParaRPr lang="en-AU" sz="3200" dirty="0"/>
          </a:p>
        </p:txBody>
      </p:sp>
    </p:spTree>
    <p:extLst>
      <p:ext uri="{BB962C8B-B14F-4D97-AF65-F5344CB8AC3E}">
        <p14:creationId xmlns:p14="http://schemas.microsoft.com/office/powerpoint/2010/main" val="3429224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Asexual reproduction </a:t>
            </a:r>
            <a:endParaRPr lang="en-AU" dirty="0"/>
          </a:p>
        </p:txBody>
      </p:sp>
      <p:sp>
        <p:nvSpPr>
          <p:cNvPr id="3" name="Content Placeholder 2"/>
          <p:cNvSpPr>
            <a:spLocks noGrp="1"/>
          </p:cNvSpPr>
          <p:nvPr>
            <p:ph idx="1"/>
          </p:nvPr>
        </p:nvSpPr>
        <p:spPr>
          <a:xfrm>
            <a:off x="1003826" y="1835329"/>
            <a:ext cx="7125112" cy="4051437"/>
          </a:xfrm>
        </p:spPr>
        <p:txBody>
          <a:bodyPr>
            <a:noAutofit/>
          </a:bodyPr>
          <a:lstStyle/>
          <a:p>
            <a:pPr>
              <a:buFont typeface="Arial" panose="020B0604020202020204" pitchFamily="34" charset="0"/>
              <a:buChar char="•"/>
            </a:pPr>
            <a:r>
              <a:rPr lang="en-AU" sz="2400" dirty="0" smtClean="0">
                <a:effectLst/>
              </a:rPr>
              <a:t>In asexual reproduction, one individual produces offspring that are genetically identical to itself. These offspring are produced by mitosis.</a:t>
            </a:r>
          </a:p>
          <a:p>
            <a:pPr>
              <a:buFont typeface="Arial" panose="020B0604020202020204" pitchFamily="34" charset="0"/>
              <a:buChar char="•"/>
            </a:pPr>
            <a:r>
              <a:rPr lang="en-AU" sz="2400" dirty="0" smtClean="0"/>
              <a:t>Mitosis is</a:t>
            </a:r>
            <a:r>
              <a:rPr lang="en-AU" sz="2400" dirty="0" smtClean="0">
                <a:effectLst/>
              </a:rPr>
              <a:t> the phase of the cell cycle where chromosomes in the nucleus are evenly divided between two cells. When the cell division process is complete, two daughter cells with identical genetic material are produced.</a:t>
            </a:r>
            <a:br>
              <a:rPr lang="en-AU" sz="2400" dirty="0" smtClean="0">
                <a:effectLst/>
              </a:rPr>
            </a:br>
            <a:endParaRPr lang="en-AU" sz="2400" dirty="0"/>
          </a:p>
        </p:txBody>
      </p:sp>
    </p:spTree>
    <p:extLst>
      <p:ext uri="{BB962C8B-B14F-4D97-AF65-F5344CB8AC3E}">
        <p14:creationId xmlns:p14="http://schemas.microsoft.com/office/powerpoint/2010/main" val="623098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rmAutofit/>
          </a:bodyPr>
          <a:lstStyle/>
          <a:p>
            <a:pPr algn="ctr"/>
            <a:r>
              <a:rPr lang="en-AU" dirty="0" smtClean="0">
                <a:solidFill>
                  <a:schemeClr val="tx1"/>
                </a:solidFill>
              </a:rPr>
              <a:t>Common forms of asexual reproduction include:</a:t>
            </a:r>
            <a:endParaRPr lang="en-AU" dirty="0">
              <a:solidFill>
                <a:schemeClr val="tx1"/>
              </a:solidFill>
            </a:endParaRPr>
          </a:p>
        </p:txBody>
      </p:sp>
      <p:sp>
        <p:nvSpPr>
          <p:cNvPr id="3" name="Content Placeholder 2"/>
          <p:cNvSpPr>
            <a:spLocks noGrp="1"/>
          </p:cNvSpPr>
          <p:nvPr>
            <p:ph idx="1"/>
          </p:nvPr>
        </p:nvSpPr>
        <p:spPr>
          <a:xfrm>
            <a:off x="467544" y="1412776"/>
            <a:ext cx="8229600" cy="5040560"/>
          </a:xfrm>
        </p:spPr>
        <p:txBody>
          <a:bodyPr>
            <a:normAutofit fontScale="25000" lnSpcReduction="20000"/>
          </a:bodyPr>
          <a:lstStyle/>
          <a:p>
            <a:pPr>
              <a:buFont typeface="Arial" panose="020B0604020202020204" pitchFamily="34" charset="0"/>
              <a:buChar char="•"/>
            </a:pPr>
            <a:r>
              <a:rPr lang="en-AU" sz="8000" b="1" dirty="0" smtClean="0"/>
              <a:t>Budding</a:t>
            </a:r>
            <a:r>
              <a:rPr lang="en-AU" sz="8000" dirty="0" smtClean="0"/>
              <a:t>- </a:t>
            </a:r>
            <a:r>
              <a:rPr lang="en-AU" sz="8000" dirty="0" smtClean="0">
                <a:effectLst/>
              </a:rPr>
              <a:t>In this form of asexual reproduction, an offspring grows out of the body of the parent</a:t>
            </a:r>
            <a:r>
              <a:rPr lang="en-AU" sz="9600" dirty="0" smtClean="0">
                <a:effectLst/>
              </a:rPr>
              <a:t>.</a:t>
            </a:r>
          </a:p>
          <a:p>
            <a:pPr>
              <a:buFont typeface="Arial" panose="020B0604020202020204" pitchFamily="34" charset="0"/>
              <a:buChar char="•"/>
            </a:pPr>
            <a:r>
              <a:rPr lang="en-AU" sz="8000" b="1" dirty="0" err="1" smtClean="0"/>
              <a:t>Gemmules</a:t>
            </a:r>
            <a:r>
              <a:rPr lang="en-AU" sz="8000" b="1" dirty="0" smtClean="0"/>
              <a:t> (internal buds</a:t>
            </a:r>
            <a:r>
              <a:rPr lang="en-AU" sz="8000" dirty="0" smtClean="0"/>
              <a:t>)- </a:t>
            </a:r>
            <a:r>
              <a:rPr lang="en-AU" sz="8000" dirty="0" smtClean="0">
                <a:effectLst/>
              </a:rPr>
              <a:t>In this form of asexual reproduction, a parent releases a specialized mass of cells that can develop into offspring.</a:t>
            </a:r>
          </a:p>
          <a:p>
            <a:pPr>
              <a:buFont typeface="Arial" panose="020B0604020202020204" pitchFamily="34" charset="0"/>
              <a:buChar char="•"/>
            </a:pPr>
            <a:r>
              <a:rPr lang="en-AU" sz="8000" b="1" dirty="0" smtClean="0"/>
              <a:t>Fragmentation</a:t>
            </a:r>
            <a:r>
              <a:rPr lang="en-AU" sz="8000" dirty="0" smtClean="0"/>
              <a:t>- </a:t>
            </a:r>
            <a:r>
              <a:rPr lang="en-AU" sz="8000" dirty="0" smtClean="0">
                <a:effectLst/>
              </a:rPr>
              <a:t>In this type of reproduction, the body of the parent breaks into distinct pieces, each of which can produce an offspring.</a:t>
            </a:r>
          </a:p>
          <a:p>
            <a:pPr>
              <a:buFont typeface="Arial" panose="020B0604020202020204" pitchFamily="34" charset="0"/>
              <a:buChar char="•"/>
            </a:pPr>
            <a:r>
              <a:rPr lang="en-AU" sz="8000" b="1" dirty="0" smtClean="0"/>
              <a:t>Regeneration</a:t>
            </a:r>
            <a:r>
              <a:rPr lang="en-AU" sz="8000" dirty="0" smtClean="0"/>
              <a:t>- </a:t>
            </a:r>
            <a:r>
              <a:rPr lang="en-AU" sz="8000" dirty="0" smtClean="0">
                <a:effectLst/>
              </a:rPr>
              <a:t>In regeneration, if a piece of a parent is detached, it can grow and develop into a completely new individual.</a:t>
            </a:r>
          </a:p>
          <a:p>
            <a:pPr>
              <a:buFont typeface="Arial" panose="020B0604020202020204" pitchFamily="34" charset="0"/>
              <a:buChar char="•"/>
            </a:pPr>
            <a:r>
              <a:rPr lang="en-AU" sz="8000" b="1" dirty="0" err="1" smtClean="0"/>
              <a:t>Parthenogenisis</a:t>
            </a:r>
            <a:r>
              <a:rPr lang="en-AU" sz="8000" dirty="0" smtClean="0"/>
              <a:t>- </a:t>
            </a:r>
            <a:r>
              <a:rPr lang="en-AU" sz="8000" dirty="0" smtClean="0">
                <a:effectLst/>
              </a:rPr>
              <a:t>This type of reproduction involves the development of an egg that has not been fertilized into an individual.</a:t>
            </a:r>
            <a:br>
              <a:rPr lang="en-AU" sz="8000" dirty="0" smtClean="0">
                <a:effectLst/>
              </a:rPr>
            </a:br>
            <a:r>
              <a:rPr lang="en-AU" sz="8000" dirty="0" smtClean="0">
                <a:effectLst/>
              </a:rPr>
              <a:t>Animals like most kinds of wasps, bees, and ants that have no sex chromosomes reproduce by this process. Some reptiles and fish are also capable of reproducing in this manner.</a:t>
            </a:r>
            <a:r>
              <a:rPr lang="en-AU" sz="9600" dirty="0" smtClean="0">
                <a:effectLst/>
              </a:rPr>
              <a:t/>
            </a:r>
            <a:br>
              <a:rPr lang="en-AU" sz="9600" dirty="0" smtClean="0">
                <a:effectLst/>
              </a:rPr>
            </a:br>
            <a:r>
              <a:rPr lang="en-AU" dirty="0" smtClean="0">
                <a:effectLst/>
              </a:rPr>
              <a:t/>
            </a:r>
            <a:br>
              <a:rPr lang="en-AU" dirty="0" smtClean="0">
                <a:effectLst/>
              </a:rPr>
            </a:br>
            <a:r>
              <a:rPr lang="en-AU" dirty="0" smtClean="0">
                <a:effectLst/>
              </a:rPr>
              <a:t/>
            </a:r>
            <a:br>
              <a:rPr lang="en-AU" dirty="0" smtClean="0">
                <a:effectLst/>
              </a:rPr>
            </a:br>
            <a:r>
              <a:rPr lang="en-AU" dirty="0" smtClean="0">
                <a:effectLst/>
              </a:rPr>
              <a:t/>
            </a:r>
            <a:br>
              <a:rPr lang="en-AU" dirty="0" smtClean="0">
                <a:effectLst/>
              </a:rPr>
            </a:br>
            <a:endParaRPr lang="en-AU" dirty="0"/>
          </a:p>
        </p:txBody>
      </p:sp>
      <p:sp>
        <p:nvSpPr>
          <p:cNvPr id="4" name="Right Arrow 3"/>
          <p:cNvSpPr/>
          <p:nvPr/>
        </p:nvSpPr>
        <p:spPr>
          <a:xfrm>
            <a:off x="467544" y="5896807"/>
            <a:ext cx="360040"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81472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dirty="0" smtClean="0"/>
              <a:t>Asexual advantages and disadvantages </a:t>
            </a:r>
            <a:endParaRPr lang="en-AU" dirty="0"/>
          </a:p>
        </p:txBody>
      </p:sp>
      <p:sp>
        <p:nvSpPr>
          <p:cNvPr id="3" name="Content Placeholder 2"/>
          <p:cNvSpPr>
            <a:spLocks noGrp="1"/>
          </p:cNvSpPr>
          <p:nvPr>
            <p:ph idx="1"/>
          </p:nvPr>
        </p:nvSpPr>
        <p:spPr/>
        <p:txBody>
          <a:bodyPr>
            <a:noAutofit/>
          </a:bodyPr>
          <a:lstStyle/>
          <a:p>
            <a:pPr>
              <a:buFont typeface="Arial" panose="020B0604020202020204" pitchFamily="34" charset="0"/>
              <a:buChar char="•"/>
            </a:pPr>
            <a:r>
              <a:rPr lang="en-AU" sz="2000" b="1" dirty="0" smtClean="0">
                <a:effectLst/>
              </a:rPr>
              <a:t>Advantages</a:t>
            </a:r>
            <a:r>
              <a:rPr lang="en-AU" sz="2000" dirty="0" smtClean="0">
                <a:effectLst/>
              </a:rPr>
              <a:t>- Animals that remain in one particular place and are unable to look for mates would need to reproduce asexually. Another advantage of asexual reproduction is that numerous offspring can be produced without "costing" the parent a great amount of energy or time. Environments that are stable and experience very little change are the best places for organisms that reproduce asexually</a:t>
            </a:r>
          </a:p>
          <a:p>
            <a:pPr>
              <a:buFont typeface="Arial" panose="020B0604020202020204" pitchFamily="34" charset="0"/>
              <a:buChar char="•"/>
            </a:pPr>
            <a:r>
              <a:rPr lang="en-AU" sz="2000" b="1" dirty="0" smtClean="0"/>
              <a:t>Disadvantages</a:t>
            </a:r>
            <a:r>
              <a:rPr lang="en-AU" sz="2000" dirty="0" smtClean="0"/>
              <a:t>- </a:t>
            </a:r>
            <a:r>
              <a:rPr lang="en-AU" sz="2000" dirty="0" smtClean="0">
                <a:effectLst/>
              </a:rPr>
              <a:t>the lack of genetic variation. All of the organisms are genetically identical and therefore share the same weaknesses. If the stable environment changes, the consequences could be deadly to all of the individuals.</a:t>
            </a:r>
            <a:endParaRPr lang="en-AU" sz="2000" dirty="0"/>
          </a:p>
        </p:txBody>
      </p:sp>
    </p:spTree>
    <p:extLst>
      <p:ext uri="{BB962C8B-B14F-4D97-AF65-F5344CB8AC3E}">
        <p14:creationId xmlns:p14="http://schemas.microsoft.com/office/powerpoint/2010/main" val="2798365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Asexual animals- Bees </a:t>
            </a:r>
            <a:endParaRPr lang="en-AU"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AU" sz="2000" dirty="0" smtClean="0">
                <a:effectLst/>
              </a:rPr>
              <a:t>Bees use both sexual and asexual reproduction. The type of asexual reproduction that is used is parthenogenesis. When the queen bee lays eggs, some eggs will be fertilized and some will not be fertilized. The eggs that are not fertilized will turn into male worker, drone bees, which are sterile. The fertilized eggs will turn into female worker bees.</a:t>
            </a:r>
            <a:r>
              <a:rPr lang="en-AU" dirty="0" smtClean="0">
                <a:effectLst/>
              </a:rPr>
              <a:t/>
            </a:r>
            <a:br>
              <a:rPr lang="en-AU" dirty="0" smtClean="0">
                <a:effectLst/>
              </a:rPr>
            </a:br>
            <a:r>
              <a:rPr lang="en-AU" dirty="0" smtClean="0">
                <a:effectLst/>
              </a:rPr>
              <a:t/>
            </a:r>
            <a:br>
              <a:rPr lang="en-AU" dirty="0" smtClean="0">
                <a:effectLst/>
              </a:rPr>
            </a:br>
            <a:endParaRPr lang="en-AU" dirty="0" smtClean="0">
              <a:effectLst/>
            </a:endParaRPr>
          </a:p>
          <a:p>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4755798"/>
            <a:ext cx="28575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65101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Sexual reproduction </a:t>
            </a:r>
            <a:endParaRPr lang="en-AU" dirty="0"/>
          </a:p>
        </p:txBody>
      </p:sp>
      <p:sp>
        <p:nvSpPr>
          <p:cNvPr id="3" name="Content Placeholder 2"/>
          <p:cNvSpPr>
            <a:spLocks noGrp="1"/>
          </p:cNvSpPr>
          <p:nvPr>
            <p:ph idx="1"/>
          </p:nvPr>
        </p:nvSpPr>
        <p:spPr/>
        <p:txBody>
          <a:bodyPr>
            <a:noAutofit/>
          </a:bodyPr>
          <a:lstStyle/>
          <a:p>
            <a:pPr>
              <a:buFont typeface="Arial" panose="020B0604020202020204" pitchFamily="34" charset="0"/>
              <a:buChar char="•"/>
            </a:pPr>
            <a:r>
              <a:rPr lang="en-AU" dirty="0" smtClean="0">
                <a:effectLst/>
              </a:rPr>
              <a:t>In sexual reproduction, two individuals produce offspring that have genetic characteristics from both parents. Sexual reproduction introduces new gene combinations in a population through genetic recombination. </a:t>
            </a:r>
          </a:p>
          <a:p>
            <a:pPr>
              <a:buFont typeface="Arial" panose="020B0604020202020204" pitchFamily="34" charset="0"/>
              <a:buChar char="•"/>
            </a:pPr>
            <a:r>
              <a:rPr lang="en-AU" dirty="0" smtClean="0">
                <a:effectLst/>
              </a:rPr>
              <a:t>In animals, sexual reproduction encompasses the fusion of two distinct gametes (sex cells) to form a zygote. Gametes are produced by a type of cell division called meiosis.</a:t>
            </a:r>
          </a:p>
          <a:p>
            <a:pPr>
              <a:buFont typeface="Arial" panose="020B0604020202020204" pitchFamily="34" charset="0"/>
              <a:buChar char="•"/>
            </a:pPr>
            <a:r>
              <a:rPr lang="en-AU" dirty="0" smtClean="0">
                <a:effectLst/>
              </a:rPr>
              <a:t>Meiosis is a two-part cell division process in organisms that sexually reproduce. Meiosis produces gametes with one half the number of chromosomes as the parent cell. In some respects, meiosis is very similar to the process of mitosis, yet it is also fundamentally different.</a:t>
            </a:r>
            <a:br>
              <a:rPr lang="en-AU" dirty="0" smtClean="0">
                <a:effectLst/>
              </a:rPr>
            </a:br>
            <a:r>
              <a:rPr lang="en-AU" dirty="0" smtClean="0">
                <a:effectLst/>
              </a:rPr>
              <a:t/>
            </a:r>
            <a:br>
              <a:rPr lang="en-AU" dirty="0" smtClean="0">
                <a:effectLst/>
              </a:rPr>
            </a:br>
            <a:endParaRPr lang="en-AU" dirty="0"/>
          </a:p>
        </p:txBody>
      </p:sp>
    </p:spTree>
    <p:extLst>
      <p:ext uri="{BB962C8B-B14F-4D97-AF65-F5344CB8AC3E}">
        <p14:creationId xmlns:p14="http://schemas.microsoft.com/office/powerpoint/2010/main" val="2804008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dirty="0" smtClean="0"/>
              <a:t>Common forms of sexual reproduction </a:t>
            </a:r>
            <a:endParaRPr lang="en-AU"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AU" dirty="0" smtClean="0">
                <a:effectLst/>
              </a:rPr>
              <a:t>There are two mechanisms by which fertilization can take place.</a:t>
            </a:r>
            <a:br>
              <a:rPr lang="en-AU" dirty="0" smtClean="0">
                <a:effectLst/>
              </a:rPr>
            </a:br>
            <a:r>
              <a:rPr lang="en-AU" dirty="0" smtClean="0">
                <a:effectLst/>
              </a:rPr>
              <a:t>The first is external (the eggs are fertilized outside of the body); the second is internal (the eggs are fertilized within the female reproductive tract).</a:t>
            </a:r>
          </a:p>
          <a:p>
            <a:pPr>
              <a:buFont typeface="Arial" panose="020B0604020202020204" pitchFamily="34" charset="0"/>
              <a:buChar char="•"/>
            </a:pPr>
            <a:r>
              <a:rPr lang="en-AU" dirty="0" smtClean="0">
                <a:effectLst/>
              </a:rPr>
              <a:t>Reproduction in animals is subject to certain patterns and cycles. Often these patterns and cycles may be linked to environmental conditions which allow organisms to reproduce effectively. These patterns can also be controlled by seasonal cues such as rainfall. This allows the animal to maximise their offspring’s chance of survival. </a:t>
            </a:r>
            <a:br>
              <a:rPr lang="en-AU" dirty="0" smtClean="0">
                <a:effectLst/>
              </a:rPr>
            </a:br>
            <a:endParaRPr lang="en-AU" dirty="0"/>
          </a:p>
        </p:txBody>
      </p:sp>
    </p:spTree>
    <p:extLst>
      <p:ext uri="{BB962C8B-B14F-4D97-AF65-F5344CB8AC3E}">
        <p14:creationId xmlns:p14="http://schemas.microsoft.com/office/powerpoint/2010/main" val="1378363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Sexual animals </a:t>
            </a:r>
            <a:endParaRPr lang="en-AU" dirty="0"/>
          </a:p>
        </p:txBody>
      </p:sp>
      <p:sp>
        <p:nvSpPr>
          <p:cNvPr id="3" name="Content Placeholder 2"/>
          <p:cNvSpPr>
            <a:spLocks noGrp="1"/>
          </p:cNvSpPr>
          <p:nvPr>
            <p:ph idx="1"/>
          </p:nvPr>
        </p:nvSpPr>
        <p:spPr>
          <a:xfrm>
            <a:off x="1009442" y="1807361"/>
            <a:ext cx="7234965" cy="1693647"/>
          </a:xfrm>
        </p:spPr>
        <p:txBody>
          <a:bodyPr>
            <a:normAutofit fontScale="85000" lnSpcReduction="10000"/>
          </a:bodyPr>
          <a:lstStyle/>
          <a:p>
            <a:pPr>
              <a:buFont typeface="Arial" panose="020B0604020202020204" pitchFamily="34" charset="0"/>
              <a:buChar char="•"/>
            </a:pPr>
            <a:r>
              <a:rPr lang="en-AU" sz="2000" dirty="0" smtClean="0"/>
              <a:t>Sexual reproduction is the primary reproduction method for most  animals including mammals, insects and fish.</a:t>
            </a:r>
          </a:p>
          <a:p>
            <a:pPr>
              <a:buFont typeface="Arial" panose="020B0604020202020204" pitchFamily="34" charset="0"/>
              <a:buChar char="•"/>
            </a:pPr>
            <a:r>
              <a:rPr lang="en-AU" sz="2000" dirty="0" smtClean="0"/>
              <a:t>Some animals such as Polar bears have been known to mate with more than one male. DNA testing has proved a litter of cubs can have one father or different ones. </a:t>
            </a:r>
          </a:p>
          <a:p>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2402" y="3501008"/>
            <a:ext cx="3583988" cy="2867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315249"/>
      </p:ext>
    </p:extLst>
  </p:cSld>
  <p:clrMapOvr>
    <a:masterClrMapping/>
  </p:clrMapOvr>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TC102455596[[fn=Spring]]</Template>
  <TotalTime>88</TotalTime>
  <Words>606</Words>
  <Application>Microsoft Office PowerPoint</Application>
  <PresentationFormat>On-screen Show (4:3)</PresentationFormat>
  <Paragraphs>37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Spring</vt:lpstr>
      <vt:lpstr>Reproduction in animals- sexual vs asexual  </vt:lpstr>
      <vt:lpstr>What is reproduction? </vt:lpstr>
      <vt:lpstr>Asexual reproduction </vt:lpstr>
      <vt:lpstr>Common forms of asexual reproduction include:</vt:lpstr>
      <vt:lpstr>Asexual advantages and disadvantages </vt:lpstr>
      <vt:lpstr>Asexual animals- Bees </vt:lpstr>
      <vt:lpstr>Sexual reproduction </vt:lpstr>
      <vt:lpstr>Common forms of sexual reproduction </vt:lpstr>
      <vt:lpstr>Sexual animals </vt:lpstr>
      <vt:lpstr>Diagram </vt:lpstr>
      <vt:lpstr>References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Reproduction in animals</dc:title>
  <dc:creator>Kristy's laptop</dc:creator>
  <cp:lastModifiedBy>Kristy's laptop</cp:lastModifiedBy>
  <cp:revision>8</cp:revision>
  <dcterms:created xsi:type="dcterms:W3CDTF">2014-07-07T22:28:35Z</dcterms:created>
  <dcterms:modified xsi:type="dcterms:W3CDTF">2014-07-07T23:56:40Z</dcterms:modified>
</cp:coreProperties>
</file>